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  <p:sldMasterId id="2147483649" r:id="rId2"/>
    <p:sldMasterId id="2147483701" r:id="rId3"/>
  </p:sldMasterIdLst>
  <p:notesMasterIdLst>
    <p:notesMasterId r:id="rId23"/>
  </p:notesMasterIdLst>
  <p:handoutMasterIdLst>
    <p:handoutMasterId r:id="rId24"/>
  </p:handoutMasterIdLst>
  <p:sldIdLst>
    <p:sldId id="256" r:id="rId4"/>
    <p:sldId id="263" r:id="rId5"/>
    <p:sldId id="315" r:id="rId6"/>
    <p:sldId id="266" r:id="rId7"/>
    <p:sldId id="334" r:id="rId8"/>
    <p:sldId id="280" r:id="rId9"/>
    <p:sldId id="322" r:id="rId10"/>
    <p:sldId id="319" r:id="rId11"/>
    <p:sldId id="325" r:id="rId12"/>
    <p:sldId id="329" r:id="rId13"/>
    <p:sldId id="320" r:id="rId14"/>
    <p:sldId id="332" r:id="rId15"/>
    <p:sldId id="321" r:id="rId16"/>
    <p:sldId id="331" r:id="rId17"/>
    <p:sldId id="326" r:id="rId18"/>
    <p:sldId id="333" r:id="rId19"/>
    <p:sldId id="323" r:id="rId20"/>
    <p:sldId id="324" r:id="rId21"/>
    <p:sldId id="265" r:id="rId22"/>
  </p:sldIdLst>
  <p:sldSz cx="13004800" cy="812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3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787" autoAdjust="0"/>
    <p:restoredTop sz="90213" autoAdjust="0"/>
  </p:normalViewPr>
  <p:slideViewPr>
    <p:cSldViewPr>
      <p:cViewPr varScale="1">
        <p:scale>
          <a:sx n="122" d="100"/>
          <a:sy n="122" d="100"/>
        </p:scale>
        <p:origin x="-504" y="-112"/>
      </p:cViewPr>
      <p:guideLst>
        <p:guide orient="horz" pos="2560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66" d="100"/>
          <a:sy n="66" d="100"/>
        </p:scale>
        <p:origin x="-2563" y="-5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4C16F-CAC7-469D-A440-12BE5D9825E9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3C877-5305-43C6-8753-54C451FB93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DFDC5-3E3F-4828-B4D6-7055D047A6DD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E0FAA-DA9E-4F67-9A00-97E43849A8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25438"/>
            <a:ext cx="11703050" cy="135413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97063"/>
            <a:ext cx="11703050" cy="53641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23850"/>
            <a:ext cx="4278313" cy="1376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23850"/>
            <a:ext cx="7269162" cy="6937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1700213"/>
            <a:ext cx="4278313" cy="5561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5689600"/>
            <a:ext cx="7802563" cy="671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725488"/>
            <a:ext cx="7802563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6361113"/>
            <a:ext cx="7802563" cy="9540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25438"/>
            <a:ext cx="2925762" cy="6935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25438"/>
            <a:ext cx="8624888" cy="6935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11200" y="2540000"/>
            <a:ext cx="11055350" cy="914400"/>
          </a:xfrm>
          <a:prstGeom prst="rect">
            <a:avLst/>
          </a:prstGeom>
        </p:spPr>
        <p:txBody>
          <a:bodyPr/>
          <a:lstStyle>
            <a:lvl1pPr algn="l">
              <a:defRPr sz="5800" b="0">
                <a:latin typeface="Helvetica Neue"/>
              </a:defRPr>
            </a:lvl1pPr>
          </a:lstStyle>
          <a:p>
            <a:r>
              <a:rPr lang="en-US" dirty="0" smtClean="0"/>
              <a:t>Sample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2475" y="3433763"/>
            <a:ext cx="9102725" cy="207803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5800" b="0" baseline="0">
                <a:solidFill>
                  <a:schemeClr val="accent3">
                    <a:lumMod val="65000"/>
                  </a:schemeClr>
                </a:solidFill>
                <a:latin typeface="Helvetica Neue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Sample </a:t>
            </a:r>
            <a:r>
              <a:rPr lang="en-US" dirty="0" err="1" smtClean="0"/>
              <a:t>aubtitle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2525713"/>
            <a:ext cx="11055350" cy="17414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4605338"/>
            <a:ext cx="9102725" cy="207803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5222875"/>
            <a:ext cx="11053762" cy="16144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3444875"/>
            <a:ext cx="11053762" cy="1778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1897063"/>
            <a:ext cx="5775325" cy="5364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897063"/>
            <a:ext cx="5775325" cy="5364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1819275"/>
            <a:ext cx="5745163" cy="758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2578100"/>
            <a:ext cx="5745163" cy="4683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1819275"/>
            <a:ext cx="5748337" cy="758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2578100"/>
            <a:ext cx="5748337" cy="46831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9700" y="2819400"/>
            <a:ext cx="7626350" cy="248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 userDrawn="1"/>
        </p:nvSpPr>
        <p:spPr>
          <a:xfrm>
            <a:off x="10200378" y="0"/>
            <a:ext cx="280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Confidential</a:t>
            </a:r>
            <a:r>
              <a:rPr lang="en-US" sz="2000" baseline="0" dirty="0" smtClean="0"/>
              <a:t>, NDA only.</a:t>
            </a:r>
            <a:endParaRPr lang="en-US" sz="2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eaLnBrk="1" fontAlgn="base" hangingPunct="1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700" y="6985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/>
          </p:cNvSpPr>
          <p:nvPr/>
        </p:nvSpPr>
        <p:spPr bwMode="auto">
          <a:xfrm>
            <a:off x="787400" y="1930400"/>
            <a:ext cx="11430000" cy="41021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>
              <a:lnSpc>
                <a:spcPct val="90000"/>
              </a:lnSpc>
              <a:defRPr/>
            </a:pPr>
            <a:endParaRPr lang="en-US" sz="58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>
              <a:lnSpc>
                <a:spcPct val="90000"/>
              </a:lnSpc>
              <a:defRPr/>
            </a:pPr>
            <a:endParaRPr lang="en-US" sz="58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>
              <a:lnSpc>
                <a:spcPct val="90000"/>
              </a:lnSpc>
              <a:defRPr/>
            </a:pPr>
            <a:endParaRPr lang="en-US" sz="5800" dirty="0">
              <a:solidFill>
                <a:schemeClr val="tx1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sp>
        <p:nvSpPr>
          <p:cNvPr id="2051" name="Rectangle 3"/>
          <p:cNvSpPr>
            <a:spLocks/>
          </p:cNvSpPr>
          <p:nvPr/>
        </p:nvSpPr>
        <p:spPr bwMode="auto">
          <a:xfrm>
            <a:off x="787400" y="6362700"/>
            <a:ext cx="11417300" cy="952500"/>
          </a:xfrm>
          <a:prstGeom prst="rect">
            <a:avLst/>
          </a:prstGeom>
          <a:noFill/>
          <a:ln w="12700">
            <a:noFill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pPr algn="l">
              <a:spcBef>
                <a:spcPts val="200"/>
              </a:spcBef>
              <a:defRPr/>
            </a:pPr>
            <a:r>
              <a:rPr lang="en-US" sz="1800" baseline="0" dirty="0" smtClean="0">
                <a:solidFill>
                  <a:srgbClr val="9A9A9A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Jonathan Hsieh, with feedback and help from Team Desktop</a:t>
            </a:r>
            <a:endParaRPr lang="en-US" sz="1800" dirty="0">
              <a:solidFill>
                <a:srgbClr val="9A9A9A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US" sz="1800" dirty="0" err="1" smtClean="0">
                <a:solidFill>
                  <a:srgbClr val="9A9A9A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Cloudera</a:t>
            </a:r>
            <a:r>
              <a:rPr lang="en-US" sz="1800" dirty="0" smtClean="0">
                <a:solidFill>
                  <a:srgbClr val="9A9A9A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,</a:t>
            </a:r>
            <a:r>
              <a:rPr lang="en-US" sz="1800" baseline="0" dirty="0" smtClean="0">
                <a:solidFill>
                  <a:srgbClr val="9A9A9A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 Inc</a:t>
            </a:r>
            <a:endParaRPr lang="en-US" sz="1800" dirty="0">
              <a:solidFill>
                <a:srgbClr val="9A9A9A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  <a:p>
            <a:pPr algn="l">
              <a:spcBef>
                <a:spcPts val="200"/>
              </a:spcBef>
              <a:defRPr/>
            </a:pPr>
            <a:r>
              <a:rPr lang="en-US" sz="1800" dirty="0" smtClean="0">
                <a:solidFill>
                  <a:srgbClr val="9A9A9A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rPr>
              <a:t>3/17/2010</a:t>
            </a:r>
            <a:endParaRPr lang="en-US" sz="1800" dirty="0">
              <a:solidFill>
                <a:srgbClr val="9A9A9A"/>
              </a:solidFill>
              <a:latin typeface="Helvetica Neue" charset="0"/>
              <a:ea typeface="Helvetica Neue" charset="0"/>
              <a:cs typeface="Helvetica Neue" charset="0"/>
              <a:sym typeface="Helvetica Neue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0200378" y="0"/>
            <a:ext cx="280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Confidential</a:t>
            </a:r>
            <a:r>
              <a:rPr lang="en-US" sz="2000" baseline="0" dirty="0" smtClean="0"/>
              <a:t>, NDA only.</a:t>
            </a:r>
            <a:endParaRPr lang="en-US" sz="2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72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eaLnBrk="0" fontAlgn="base" hangingPunct="0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eaLnBrk="0" fontAlgn="base" hangingPunct="0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eaLnBrk="0" fontAlgn="base" hangingPunct="0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eaLnBrk="0" fontAlgn="base" hangingPunct="0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000"/>
        </a:spcBef>
        <a:spcAft>
          <a:spcPct val="0"/>
        </a:spcAft>
        <a:buSzPct val="171000"/>
        <a:buFont typeface="Gill Sans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875" y="325438"/>
            <a:ext cx="11703050" cy="1354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1897063"/>
            <a:ext cx="11703050" cy="5364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75" y="7532688"/>
            <a:ext cx="3033713" cy="433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2F0CB-4B89-47A9-931F-633372787952}" type="datetimeFigureOut">
              <a:rPr lang="en-US" smtClean="0"/>
              <a:pPr/>
              <a:t>3/19/10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413" y="7532688"/>
            <a:ext cx="4117975" cy="433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0213" y="7532688"/>
            <a:ext cx="3033712" cy="4333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2C65F-8F57-49B6-9F82-B9CE63D6E1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200378" y="0"/>
            <a:ext cx="2804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Confidential</a:t>
            </a:r>
            <a:r>
              <a:rPr lang="en-US" sz="2000" baseline="0" dirty="0" smtClean="0"/>
              <a:t>, NDA only.</a:t>
            </a:r>
            <a:endParaRPr lang="en-US" sz="2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git.sf.cloudera.com/index.cgi/desktop.git/" TargetMode="External"/><Relationship Id="rId3" Type="http://schemas.openxmlformats.org/officeDocument/2006/relationships/hyperlink" Target="http://git.sf.cloudera.com/index.cgi/desktop.git/tree/docs/sdk/sdk.md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635000" y="2540000"/>
            <a:ext cx="7620000" cy="4038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Django</a:t>
            </a:r>
            <a:r>
              <a:rPr lang="en-US" sz="4400" dirty="0" smtClean="0"/>
              <a:t> Request Cliff’s Notes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9799" y="1897063"/>
            <a:ext cx="3794125" cy="53641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Views.py</a:t>
            </a:r>
          </a:p>
          <a:p>
            <a:pPr lvl="1"/>
            <a:r>
              <a:rPr lang="en-US" dirty="0" smtClean="0"/>
              <a:t>Python functions that generate web page responses</a:t>
            </a:r>
          </a:p>
          <a:p>
            <a:r>
              <a:rPr lang="en-US" dirty="0" smtClean="0"/>
              <a:t>Urls.py</a:t>
            </a:r>
          </a:p>
          <a:p>
            <a:pPr lvl="1"/>
            <a:r>
              <a:rPr lang="en-US" dirty="0" smtClean="0"/>
              <a:t>URL translation into python function calls</a:t>
            </a:r>
          </a:p>
          <a:p>
            <a:r>
              <a:rPr lang="en-US" dirty="0" smtClean="0"/>
              <a:t>Forms.py</a:t>
            </a:r>
          </a:p>
          <a:p>
            <a:pPr lvl="1"/>
            <a:r>
              <a:rPr lang="en-US" dirty="0" smtClean="0"/>
              <a:t>Server-side HTML Form validation </a:t>
            </a:r>
          </a:p>
          <a:p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2159794" y="26154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lded Corner 11"/>
          <p:cNvSpPr/>
          <p:nvPr/>
        </p:nvSpPr>
        <p:spPr>
          <a:xfrm>
            <a:off x="2159000" y="3302000"/>
            <a:ext cx="1066800" cy="1219200"/>
          </a:xfrm>
          <a:prstGeom prst="foldedCorner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urls.py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67478" y="3149600"/>
            <a:ext cx="2390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Resolve </a:t>
            </a:r>
            <a:r>
              <a:rPr lang="en-US" sz="1800" dirty="0" err="1" smtClean="0"/>
              <a:t>url</a:t>
            </a:r>
            <a:r>
              <a:rPr lang="en-US" sz="1800" dirty="0" smtClean="0"/>
              <a:t>(..) to  </a:t>
            </a:r>
          </a:p>
          <a:p>
            <a:r>
              <a:rPr lang="en-US" sz="1800" dirty="0" smtClean="0"/>
              <a:t>a python function (…)</a:t>
            </a:r>
          </a:p>
        </p:txBody>
      </p:sp>
      <p:sp>
        <p:nvSpPr>
          <p:cNvPr id="14" name="Folded Corner 13"/>
          <p:cNvSpPr/>
          <p:nvPr/>
        </p:nvSpPr>
        <p:spPr>
          <a:xfrm>
            <a:off x="2768600" y="4749800"/>
            <a:ext cx="1066800" cy="1219200"/>
          </a:xfrm>
          <a:prstGeom prst="foldedCorner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 views.py</a:t>
            </a:r>
            <a:endParaRPr lang="en-US" sz="18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388394" y="657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86554" y="1701800"/>
            <a:ext cx="2138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HTTP GET / POST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5638996" y="1625600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HTTP response</a:t>
            </a:r>
            <a:endParaRPr lang="en-US" sz="1800" dirty="0"/>
          </a:p>
        </p:txBody>
      </p:sp>
      <p:sp>
        <p:nvSpPr>
          <p:cNvPr id="34" name="Folded Corner 33"/>
          <p:cNvSpPr/>
          <p:nvPr/>
        </p:nvSpPr>
        <p:spPr>
          <a:xfrm>
            <a:off x="4368800" y="5054600"/>
            <a:ext cx="1066800" cy="1219200"/>
          </a:xfrm>
          <a:prstGeom prst="foldedCorner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Mako</a:t>
            </a:r>
            <a:endParaRPr lang="en-US" sz="1800" dirty="0"/>
          </a:p>
        </p:txBody>
      </p:sp>
      <p:cxnSp>
        <p:nvCxnSpPr>
          <p:cNvPr id="40" name="Elbow Connector 39"/>
          <p:cNvCxnSpPr>
            <a:endCxn id="34" idx="1"/>
          </p:cNvCxnSpPr>
          <p:nvPr/>
        </p:nvCxnSpPr>
        <p:spPr>
          <a:xfrm>
            <a:off x="3683000" y="5664200"/>
            <a:ext cx="685800" cy="158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683000" y="4902200"/>
            <a:ext cx="3276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5400000" flipH="1" flipV="1">
            <a:off x="4483100" y="3111500"/>
            <a:ext cx="3505200" cy="1447800"/>
          </a:xfrm>
          <a:prstGeom prst="bentConnector3">
            <a:avLst>
              <a:gd name="adj1" fmla="val -48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>
            <a:off x="2655094" y="4635500"/>
            <a:ext cx="6850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835400" y="4292600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Generate web page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569509" y="5664200"/>
            <a:ext cx="189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Render template</a:t>
            </a:r>
          </a:p>
        </p:txBody>
      </p:sp>
      <p:sp>
        <p:nvSpPr>
          <p:cNvPr id="59" name="Oval 58"/>
          <p:cNvSpPr/>
          <p:nvPr/>
        </p:nvSpPr>
        <p:spPr>
          <a:xfrm>
            <a:off x="2387600" y="7188200"/>
            <a:ext cx="1676400" cy="609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model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016000" y="2387600"/>
            <a:ext cx="6629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Django</a:t>
            </a:r>
            <a:r>
              <a:rPr lang="en-US" sz="3200" dirty="0" smtClean="0"/>
              <a:t> http request handler</a:t>
            </a:r>
            <a:endParaRPr lang="en-US" sz="3200" dirty="0"/>
          </a:p>
        </p:txBody>
      </p:sp>
      <p:sp>
        <p:nvSpPr>
          <p:cNvPr id="65" name="TextBox 64"/>
          <p:cNvSpPr txBox="1"/>
          <p:nvPr/>
        </p:nvSpPr>
        <p:spPr>
          <a:xfrm>
            <a:off x="3440513" y="6818868"/>
            <a:ext cx="2223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RPC or function call</a:t>
            </a:r>
            <a:endParaRPr lang="en-US" sz="1800" dirty="0"/>
          </a:p>
        </p:txBody>
      </p:sp>
      <p:sp>
        <p:nvSpPr>
          <p:cNvPr id="70" name="Oval 69"/>
          <p:cNvSpPr/>
          <p:nvPr/>
        </p:nvSpPr>
        <p:spPr>
          <a:xfrm>
            <a:off x="787400" y="5130800"/>
            <a:ext cx="1676400" cy="6096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model</a:t>
            </a:r>
            <a:endParaRPr lang="en-US" sz="2400" dirty="0"/>
          </a:p>
        </p:txBody>
      </p:sp>
      <p:cxnSp>
        <p:nvCxnSpPr>
          <p:cNvPr id="79" name="Elbow Connector 78"/>
          <p:cNvCxnSpPr/>
          <p:nvPr/>
        </p:nvCxnSpPr>
        <p:spPr>
          <a:xfrm rot="16200000" flipH="1">
            <a:off x="2082800" y="5130800"/>
            <a:ext cx="685800" cy="533400"/>
          </a:xfrm>
          <a:prstGeom prst="bentConnector3">
            <a:avLst>
              <a:gd name="adj1" fmla="val 99524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159000" y="5054600"/>
            <a:ext cx="60960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 flipH="1" flipV="1">
            <a:off x="2845594" y="6578600"/>
            <a:ext cx="1066006" cy="794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16000" y="6350000"/>
            <a:ext cx="66294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Other code or services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Mako</a:t>
            </a:r>
            <a:r>
              <a:rPr lang="en-US" dirty="0" smtClean="0"/>
              <a:t> </a:t>
            </a:r>
            <a:r>
              <a:rPr lang="en-US" dirty="0" err="1" smtClean="0"/>
              <a:t>Templating</a:t>
            </a:r>
            <a:r>
              <a:rPr lang="en-US" dirty="0" smtClean="0"/>
              <a:t> Cliff’s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1" y="1897063"/>
            <a:ext cx="6934199" cy="315753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template language for generating HTML / CSS code.</a:t>
            </a:r>
          </a:p>
          <a:p>
            <a:pPr lvl="1"/>
            <a:r>
              <a:rPr lang="en-US" dirty="0" smtClean="0"/>
              <a:t>Design a web page</a:t>
            </a:r>
          </a:p>
          <a:p>
            <a:pPr lvl="1"/>
            <a:r>
              <a:rPr lang="en-US" dirty="0" smtClean="0"/>
              <a:t>Embed tags that are passed in from python</a:t>
            </a:r>
          </a:p>
          <a:p>
            <a:pPr lvl="1"/>
            <a:r>
              <a:rPr lang="en-US" dirty="0" smtClean="0"/>
              <a:t>Embed python code snippets</a:t>
            </a:r>
          </a:p>
          <a:p>
            <a:r>
              <a:rPr lang="en-US" dirty="0" smtClean="0"/>
              <a:t>Call </a:t>
            </a:r>
            <a:r>
              <a:rPr lang="en-US" dirty="0" err="1" smtClean="0"/>
              <a:t>django</a:t>
            </a:r>
            <a:r>
              <a:rPr lang="en-US" dirty="0" smtClean="0"/>
              <a:t> view </a:t>
            </a:r>
            <a:r>
              <a:rPr lang="en-US" dirty="0" err="1" smtClean="0"/>
              <a:t>funtion</a:t>
            </a:r>
            <a:r>
              <a:rPr lang="en-US" dirty="0" smtClean="0"/>
              <a:t> to render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06400" y="5054600"/>
            <a:ext cx="8534400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#!/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usr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/bin/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env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python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# ./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/app/views.py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desktop.lib.django_util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import render</a:t>
            </a:r>
          </a:p>
          <a:p>
            <a:pPr marL="514350" indent="-514350" algn="l"/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def index(request):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(status,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configs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commands, date) = …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return render('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index.mako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', request,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dict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status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=status,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configs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configs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commands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commands,date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datetime.datetime.now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()))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16800" y="1778000"/>
            <a:ext cx="5334000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&lt;!– 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/app/templates/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index.mako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--&gt;</a:t>
            </a:r>
          </a:p>
          <a:p>
            <a:pPr algn="l"/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&lt;head&gt;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&lt;title&gt;App&lt;/title&gt;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&lt;/head&gt;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&lt;body&gt;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${status}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${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configs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${commands}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  <a:p>
            <a:pPr algn="l"/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/>
          <p:cNvSpPr/>
          <p:nvPr/>
        </p:nvSpPr>
        <p:spPr>
          <a:xfrm>
            <a:off x="635000" y="2540000"/>
            <a:ext cx="7620000" cy="4038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6006306" y="6158706"/>
            <a:ext cx="1905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Presentation Layer Cliff’s Notes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9799" y="1897063"/>
            <a:ext cx="3794125" cy="5364162"/>
          </a:xfrm>
        </p:spPr>
        <p:txBody>
          <a:bodyPr>
            <a:normAutofit/>
          </a:bodyPr>
          <a:lstStyle/>
          <a:p>
            <a:r>
              <a:rPr lang="en-US" dirty="0" smtClean="0"/>
              <a:t>Embed web app in </a:t>
            </a:r>
            <a:r>
              <a:rPr lang="en-US" dirty="0" err="1" smtClean="0"/>
              <a:t>Cloudera</a:t>
            </a:r>
            <a:r>
              <a:rPr lang="en-US" dirty="0" smtClean="0"/>
              <a:t> Desktop </a:t>
            </a:r>
            <a:r>
              <a:rPr lang="en-US" b="1" dirty="0" err="1" smtClean="0"/>
              <a:t>Jframe</a:t>
            </a:r>
            <a:endParaRPr lang="en-US" dirty="0" smtClean="0"/>
          </a:p>
          <a:p>
            <a:pPr lvl="1"/>
            <a:r>
              <a:rPr lang="en-US" dirty="0" smtClean="0"/>
              <a:t>Behind the scenes the </a:t>
            </a:r>
            <a:r>
              <a:rPr lang="en-US" dirty="0" err="1" smtClean="0"/>
              <a:t>Mootools</a:t>
            </a:r>
            <a:r>
              <a:rPr lang="en-US" dirty="0" smtClean="0"/>
              <a:t> tool kit for JavaScript enriches the behavior based on class tags</a:t>
            </a:r>
          </a:p>
          <a:p>
            <a:pPr>
              <a:buNone/>
            </a:pP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1244600" y="3302000"/>
            <a:ext cx="914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016000" y="2387600"/>
            <a:ext cx="66294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Web Browser Interface / User</a:t>
            </a:r>
            <a:endParaRPr 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711200" y="7035800"/>
            <a:ext cx="2138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HTTP GET / POST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6045200" y="7112000"/>
            <a:ext cx="17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HTTP response</a:t>
            </a:r>
            <a:endParaRPr lang="en-US" sz="18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3073400" y="1549400"/>
            <a:ext cx="533400" cy="762000"/>
            <a:chOff x="5740400" y="1549400"/>
            <a:chExt cx="533400" cy="762000"/>
          </a:xfrm>
        </p:grpSpPr>
        <p:sp>
          <p:nvSpPr>
            <p:cNvPr id="25" name="Oval 24"/>
            <p:cNvSpPr/>
            <p:nvPr/>
          </p:nvSpPr>
          <p:spPr>
            <a:xfrm>
              <a:off x="5816600" y="1549400"/>
              <a:ext cx="304800" cy="2286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>
              <a:stCxn id="25" idx="4"/>
            </p:cNvCxnSpPr>
            <p:nvPr/>
          </p:nvCxnSpPr>
          <p:spPr>
            <a:xfrm rot="5400000">
              <a:off x="5816600" y="1930400"/>
              <a:ext cx="3048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5778500" y="2120900"/>
              <a:ext cx="2286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5930900" y="2120900"/>
              <a:ext cx="228600" cy="15240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5740400" y="1854200"/>
              <a:ext cx="533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46" name="Rectangular Callout 45"/>
          <p:cNvSpPr/>
          <p:nvPr/>
        </p:nvSpPr>
        <p:spPr>
          <a:xfrm>
            <a:off x="4292600" y="1778000"/>
            <a:ext cx="914400" cy="457200"/>
          </a:xfrm>
          <a:prstGeom prst="wedgeRectCallout">
            <a:avLst>
              <a:gd name="adj1" fmla="val -126028"/>
              <a:gd name="adj2" fmla="val -7516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Hi!</a:t>
            </a:r>
            <a:endParaRPr lang="en-US" dirty="0"/>
          </a:p>
        </p:txBody>
      </p:sp>
      <p:sp>
        <p:nvSpPr>
          <p:cNvPr id="54" name="Folded Corner 53"/>
          <p:cNvSpPr/>
          <p:nvPr/>
        </p:nvSpPr>
        <p:spPr>
          <a:xfrm>
            <a:off x="1168400" y="3759200"/>
            <a:ext cx="1066800" cy="1219200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User requests 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rot="5400000">
            <a:off x="749697" y="6006703"/>
            <a:ext cx="1905000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16000" y="6350000"/>
            <a:ext cx="66294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err="1" smtClean="0"/>
              <a:t>Django</a:t>
            </a:r>
            <a:r>
              <a:rPr lang="en-US" sz="3200" dirty="0" smtClean="0"/>
              <a:t> http request hander</a:t>
            </a:r>
            <a:endParaRPr lang="en-US" sz="3200" dirty="0"/>
          </a:p>
        </p:txBody>
      </p:sp>
      <p:cxnSp>
        <p:nvCxnSpPr>
          <p:cNvPr id="65" name="Straight Arrow Connector 64"/>
          <p:cNvCxnSpPr/>
          <p:nvPr/>
        </p:nvCxnSpPr>
        <p:spPr>
          <a:xfrm rot="5400000" flipH="1" flipV="1">
            <a:off x="6465094" y="3339306"/>
            <a:ext cx="990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Folded Corner 65"/>
          <p:cNvSpPr/>
          <p:nvPr/>
        </p:nvSpPr>
        <p:spPr>
          <a:xfrm>
            <a:off x="5435600" y="4521200"/>
            <a:ext cx="1066800" cy="1219200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Moo tools</a:t>
            </a:r>
            <a:endParaRPr lang="en-US" sz="1800" dirty="0"/>
          </a:p>
        </p:txBody>
      </p:sp>
      <p:sp>
        <p:nvSpPr>
          <p:cNvPr id="67" name="Folded Corner 66"/>
          <p:cNvSpPr/>
          <p:nvPr/>
        </p:nvSpPr>
        <p:spPr>
          <a:xfrm>
            <a:off x="5435600" y="3302000"/>
            <a:ext cx="1066800" cy="1219200"/>
          </a:xfrm>
          <a:prstGeom prst="foldedCorner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CSS Tags</a:t>
            </a:r>
            <a:endParaRPr lang="en-US" sz="1800" dirty="0"/>
          </a:p>
        </p:txBody>
      </p:sp>
      <p:sp>
        <p:nvSpPr>
          <p:cNvPr id="71" name="TextBox 70"/>
          <p:cNvSpPr txBox="1"/>
          <p:nvPr/>
        </p:nvSpPr>
        <p:spPr>
          <a:xfrm>
            <a:off x="2296915" y="3911600"/>
            <a:ext cx="1345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Client-side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validation</a:t>
            </a:r>
            <a:endParaRPr lang="en-US" sz="2000" dirty="0"/>
          </a:p>
        </p:txBody>
      </p:sp>
      <p:sp>
        <p:nvSpPr>
          <p:cNvPr id="55" name="Folded Corner 54"/>
          <p:cNvSpPr/>
          <p:nvPr/>
        </p:nvSpPr>
        <p:spPr>
          <a:xfrm>
            <a:off x="6426200" y="3911600"/>
            <a:ext cx="1066800" cy="1219200"/>
          </a:xfrm>
          <a:prstGeom prst="foldedCorne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Html + JS</a:t>
            </a:r>
            <a:endParaRPr lang="en-US" sz="1800" dirty="0"/>
          </a:p>
        </p:txBody>
      </p:sp>
      <p:grpSp>
        <p:nvGrpSpPr>
          <p:cNvPr id="81" name="Group 80"/>
          <p:cNvGrpSpPr/>
          <p:nvPr/>
        </p:nvGrpSpPr>
        <p:grpSpPr>
          <a:xfrm>
            <a:off x="5892800" y="4291012"/>
            <a:ext cx="533400" cy="534988"/>
            <a:chOff x="4673600" y="3759200"/>
            <a:chExt cx="533400" cy="534988"/>
          </a:xfrm>
        </p:grpSpPr>
        <p:cxnSp>
          <p:nvCxnSpPr>
            <p:cNvPr id="76" name="Straight Arrow Connector 75"/>
            <p:cNvCxnSpPr/>
            <p:nvPr/>
          </p:nvCxnSpPr>
          <p:spPr>
            <a:xfrm>
              <a:off x="4673600" y="4292600"/>
              <a:ext cx="5334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4406900" y="4025900"/>
              <a:ext cx="53340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673600" y="3759200"/>
              <a:ext cx="457200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Presentation Styling Cliff’s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1897063"/>
            <a:ext cx="4403725" cy="5364162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200" dirty="0" smtClean="0"/>
              <a:t>Develop web app outside of desktop and just embed it </a:t>
            </a:r>
          </a:p>
          <a:p>
            <a:pPr lvl="1"/>
            <a:r>
              <a:rPr lang="en-US" dirty="0" smtClean="0"/>
              <a:t>Add </a:t>
            </a:r>
            <a:r>
              <a:rPr lang="en-US" dirty="0" err="1" smtClean="0"/>
              <a:t>Cloudera</a:t>
            </a:r>
            <a:r>
              <a:rPr lang="en-US" dirty="0" smtClean="0"/>
              <a:t> Desktop CSS tags </a:t>
            </a:r>
          </a:p>
          <a:p>
            <a:pPr lvl="1"/>
            <a:r>
              <a:rPr lang="en-US" dirty="0" smtClean="0"/>
              <a:t>Add specific CSS class tags for styles and behaviors</a:t>
            </a:r>
          </a:p>
          <a:p>
            <a:pPr lvl="1"/>
            <a:r>
              <a:rPr lang="en-US" dirty="0" smtClean="0"/>
              <a:t>JavaScript and </a:t>
            </a:r>
            <a:r>
              <a:rPr lang="en-US" dirty="0" err="1" smtClean="0"/>
              <a:t>MooTools</a:t>
            </a:r>
            <a:r>
              <a:rPr lang="en-US" dirty="0" smtClean="0"/>
              <a:t> magic!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54600" y="1854200"/>
            <a:ext cx="7125140" cy="53245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14350" indent="-514350"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&lt;!-- </a:t>
            </a:r>
            <a:r>
              <a:rPr lang="en-US" sz="2000" i="1" dirty="0" err="1" smtClean="0">
                <a:latin typeface="Courier New" pitchFamily="49" charset="0"/>
                <a:cs typeface="Courier New" pitchFamily="49" charset="0"/>
              </a:rPr>
              <a:t>proj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src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/flume/templates/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index.mako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--&gt;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&lt;body&gt;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&lt;div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splitview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resizable"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&lt;div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left_col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jframe_padded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&lt;/div&gt;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&lt;div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right_col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jframe_padded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&lt;div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class="</a:t>
            </a:r>
            <a:r>
              <a:rPr lang="en-US" sz="2000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ccs-tab_ui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2000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&lt;/div&gt;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&lt;/div&gt;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&lt;/div&gt;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&lt;/body&gt;</a:t>
            </a:r>
          </a:p>
          <a:p>
            <a:pPr algn="l"/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&lt;/html&gt;</a:t>
            </a:r>
          </a:p>
          <a:p>
            <a:pPr algn="l"/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algn="l"/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Backend Service Architecture Cliff’s notes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59799" y="1897063"/>
            <a:ext cx="3794125" cy="53641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Backend can be in python with the </a:t>
            </a:r>
            <a:r>
              <a:rPr lang="en-US" dirty="0" err="1" smtClean="0"/>
              <a:t>Django</a:t>
            </a:r>
            <a:endParaRPr lang="en-US" dirty="0" smtClean="0"/>
          </a:p>
          <a:p>
            <a:r>
              <a:rPr lang="en-US" dirty="0" smtClean="0"/>
              <a:t>Backend can be reached via RPC calls.</a:t>
            </a:r>
          </a:p>
          <a:p>
            <a:pPr lvl="1"/>
            <a:r>
              <a:rPr lang="en-US" dirty="0" smtClean="0"/>
              <a:t>SOAP</a:t>
            </a:r>
          </a:p>
          <a:p>
            <a:pPr lvl="1"/>
            <a:r>
              <a:rPr lang="en-US" dirty="0" smtClean="0"/>
              <a:t>XMLRPC</a:t>
            </a:r>
          </a:p>
          <a:p>
            <a:pPr lvl="1"/>
            <a:r>
              <a:rPr lang="en-US" dirty="0" smtClean="0"/>
              <a:t>Avro</a:t>
            </a:r>
          </a:p>
          <a:p>
            <a:pPr lvl="1"/>
            <a:r>
              <a:rPr lang="en-US" dirty="0" smtClean="0"/>
              <a:t>Thrift</a:t>
            </a:r>
          </a:p>
          <a:p>
            <a:pPr lvl="1"/>
            <a:r>
              <a:rPr lang="en-US" dirty="0" smtClean="0"/>
              <a:t>Raw Sockets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788194" y="26154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87400" y="3302000"/>
            <a:ext cx="1447800" cy="3733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App</a:t>
            </a:r>
          </a:p>
          <a:p>
            <a:pPr algn="ctr"/>
            <a:r>
              <a:rPr lang="en-US" sz="2400" dirty="0" smtClean="0"/>
              <a:t>Server</a:t>
            </a:r>
            <a:endParaRPr lang="en-US" sz="2400" dirty="0"/>
          </a:p>
        </p:txBody>
      </p:sp>
      <p:sp>
        <p:nvSpPr>
          <p:cNvPr id="28" name="Folded Corner 27"/>
          <p:cNvSpPr/>
          <p:nvPr/>
        </p:nvSpPr>
        <p:spPr>
          <a:xfrm>
            <a:off x="1016000" y="3225800"/>
            <a:ext cx="990600" cy="1219200"/>
          </a:xfrm>
          <a:prstGeom prst="foldedCorne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RPC Server </a:t>
            </a:r>
          </a:p>
          <a:p>
            <a:pPr algn="ctr"/>
            <a:r>
              <a:rPr lang="en-US" sz="1800" dirty="0" err="1" smtClean="0"/>
              <a:t>Plugin</a:t>
            </a:r>
            <a:endParaRPr lang="en-US" sz="1800" dirty="0"/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1169194" y="26154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2920205" y="26154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V="1">
            <a:off x="3377405" y="26154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826000" y="4978400"/>
            <a:ext cx="1524000" cy="2057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err="1" smtClean="0"/>
              <a:t>Proxied</a:t>
            </a:r>
            <a:endParaRPr lang="en-US" sz="2400" dirty="0" smtClean="0"/>
          </a:p>
          <a:p>
            <a:pPr algn="ctr"/>
            <a:r>
              <a:rPr lang="en-US" sz="2400" dirty="0" smtClean="0"/>
              <a:t>Web App</a:t>
            </a:r>
            <a:endParaRPr lang="en-US" sz="2400" dirty="0"/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3950495" y="3491706"/>
            <a:ext cx="2819399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4445001" y="3454401"/>
            <a:ext cx="2743199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921000" y="5283200"/>
            <a:ext cx="1447800" cy="1752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Server</a:t>
            </a:r>
            <a:endParaRPr lang="en-US" sz="2400" dirty="0"/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5741194" y="3453606"/>
            <a:ext cx="2743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5400000" flipH="1" flipV="1">
            <a:off x="6198396" y="3454402"/>
            <a:ext cx="2742404" cy="79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6654800" y="4978399"/>
            <a:ext cx="1371600" cy="20574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Custom </a:t>
            </a:r>
            <a:r>
              <a:rPr lang="en-US" sz="2400" dirty="0" err="1" smtClean="0"/>
              <a:t>Protcol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016000" y="2387600"/>
            <a:ext cx="70104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Other Code or Services</a:t>
            </a:r>
            <a:endParaRPr lang="en-US" sz="3200" dirty="0"/>
          </a:p>
        </p:txBody>
      </p:sp>
      <p:sp>
        <p:nvSpPr>
          <p:cNvPr id="65" name="Rectangle 64"/>
          <p:cNvSpPr/>
          <p:nvPr/>
        </p:nvSpPr>
        <p:spPr>
          <a:xfrm>
            <a:off x="2921000" y="3911600"/>
            <a:ext cx="1447800" cy="12954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Client</a:t>
            </a:r>
            <a:endParaRPr lang="en-US" sz="2400" dirty="0"/>
          </a:p>
        </p:txBody>
      </p:sp>
      <p:sp>
        <p:nvSpPr>
          <p:cNvPr id="60" name="Folded Corner 59"/>
          <p:cNvSpPr/>
          <p:nvPr/>
        </p:nvSpPr>
        <p:spPr>
          <a:xfrm>
            <a:off x="3149600" y="3302000"/>
            <a:ext cx="990600" cy="1219200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daemon process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Services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Example Application Backend Implementations</a:t>
            </a:r>
            <a:endParaRPr lang="en-US" sz="4400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1397794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73200" y="18658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Thrift RPC</a:t>
            </a:r>
            <a:endParaRPr lang="en-US" sz="1800" dirty="0"/>
          </a:p>
        </p:txBody>
      </p:sp>
      <p:sp>
        <p:nvSpPr>
          <p:cNvPr id="23" name="Rectangle 22"/>
          <p:cNvSpPr/>
          <p:nvPr/>
        </p:nvSpPr>
        <p:spPr>
          <a:xfrm>
            <a:off x="1549400" y="3378200"/>
            <a:ext cx="1143000" cy="2133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JT</a:t>
            </a:r>
            <a:endParaRPr lang="en-US" sz="2400" dirty="0"/>
          </a:p>
        </p:txBody>
      </p:sp>
      <p:sp>
        <p:nvSpPr>
          <p:cNvPr id="28" name="Folded Corner 27"/>
          <p:cNvSpPr/>
          <p:nvPr/>
        </p:nvSpPr>
        <p:spPr>
          <a:xfrm>
            <a:off x="1625600" y="3454400"/>
            <a:ext cx="990600" cy="1219200"/>
          </a:xfrm>
          <a:prstGeom prst="foldedCorne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Thrift </a:t>
            </a:r>
            <a:r>
              <a:rPr lang="en-US" sz="1800" dirty="0" err="1" smtClean="0"/>
              <a:t>Plugin</a:t>
            </a:r>
            <a:endParaRPr lang="en-US" sz="1800" dirty="0"/>
          </a:p>
        </p:txBody>
      </p:sp>
      <p:sp>
        <p:nvSpPr>
          <p:cNvPr id="31" name="Rectangle 30"/>
          <p:cNvSpPr/>
          <p:nvPr/>
        </p:nvSpPr>
        <p:spPr>
          <a:xfrm>
            <a:off x="2997200" y="3378200"/>
            <a:ext cx="1143000" cy="2133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NN</a:t>
            </a:r>
            <a:endParaRPr lang="en-US" sz="2400" dirty="0"/>
          </a:p>
        </p:txBody>
      </p:sp>
      <p:sp>
        <p:nvSpPr>
          <p:cNvPr id="32" name="Folded Corner 31"/>
          <p:cNvSpPr/>
          <p:nvPr/>
        </p:nvSpPr>
        <p:spPr>
          <a:xfrm>
            <a:off x="3073400" y="3454400"/>
            <a:ext cx="990600" cy="1219200"/>
          </a:xfrm>
          <a:prstGeom prst="foldedCorne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Thrift </a:t>
            </a:r>
            <a:r>
              <a:rPr lang="en-US" sz="1800" dirty="0" err="1" smtClean="0"/>
              <a:t>Plugin</a:t>
            </a:r>
            <a:endParaRPr lang="en-US" sz="1800" dirty="0"/>
          </a:p>
        </p:txBody>
      </p:sp>
      <p:sp>
        <p:nvSpPr>
          <p:cNvPr id="33" name="Rectangle 32"/>
          <p:cNvSpPr/>
          <p:nvPr/>
        </p:nvSpPr>
        <p:spPr>
          <a:xfrm>
            <a:off x="4445000" y="4140200"/>
            <a:ext cx="11430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JT client</a:t>
            </a:r>
            <a:endParaRPr lang="en-US" sz="2400" dirty="0"/>
          </a:p>
        </p:txBody>
      </p:sp>
      <p:sp>
        <p:nvSpPr>
          <p:cNvPr id="35" name="Folded Corner 34"/>
          <p:cNvSpPr/>
          <p:nvPr/>
        </p:nvSpPr>
        <p:spPr>
          <a:xfrm>
            <a:off x="4521200" y="3454400"/>
            <a:ext cx="990600" cy="1219200"/>
          </a:xfrm>
          <a:prstGeom prst="foldedCorne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 smtClean="0"/>
              <a:t>jobsub</a:t>
            </a:r>
            <a:endParaRPr lang="en-US" sz="1800" dirty="0" smtClean="0"/>
          </a:p>
          <a:p>
            <a:pPr algn="ctr"/>
            <a:r>
              <a:rPr lang="en-US" sz="1800" dirty="0" smtClean="0"/>
              <a:t>daemon</a:t>
            </a:r>
            <a:endParaRPr lang="en-US" sz="1800" dirty="0"/>
          </a:p>
        </p:txBody>
      </p:sp>
      <p:cxnSp>
        <p:nvCxnSpPr>
          <p:cNvPr id="36" name="Straight Arrow Connector 35"/>
          <p:cNvCxnSpPr/>
          <p:nvPr/>
        </p:nvCxnSpPr>
        <p:spPr>
          <a:xfrm rot="16200000" flipV="1">
            <a:off x="1778794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2845594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V="1">
            <a:off x="3302794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4291805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V="1">
            <a:off x="4749005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493000" y="3378200"/>
            <a:ext cx="1219200" cy="2057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Flume</a:t>
            </a:r>
            <a:endParaRPr lang="en-US" sz="2400" dirty="0"/>
          </a:p>
        </p:txBody>
      </p:sp>
      <p:sp>
        <p:nvSpPr>
          <p:cNvPr id="45" name="Folded Corner 44"/>
          <p:cNvSpPr/>
          <p:nvPr/>
        </p:nvSpPr>
        <p:spPr>
          <a:xfrm>
            <a:off x="7569200" y="3454400"/>
            <a:ext cx="990600" cy="121920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Flume Web App</a:t>
            </a:r>
            <a:endParaRPr lang="en-US" sz="1800" dirty="0"/>
          </a:p>
        </p:txBody>
      </p:sp>
      <p:cxnSp>
        <p:nvCxnSpPr>
          <p:cNvPr id="46" name="Straight Arrow Connector 45"/>
          <p:cNvCxnSpPr/>
          <p:nvPr/>
        </p:nvCxnSpPr>
        <p:spPr>
          <a:xfrm rot="5400000">
            <a:off x="7416006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16200000" flipV="1">
            <a:off x="7873206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>
            <a:off x="5741194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6200000" flipV="1">
            <a:off x="6198394" y="2767806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5969000" y="4140200"/>
            <a:ext cx="1143000" cy="1295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smtClean="0"/>
              <a:t>Hive client </a:t>
            </a:r>
            <a:endParaRPr lang="en-US" sz="2400" dirty="0"/>
          </a:p>
        </p:txBody>
      </p:sp>
      <p:sp>
        <p:nvSpPr>
          <p:cNvPr id="60" name="Folded Corner 59"/>
          <p:cNvSpPr/>
          <p:nvPr/>
        </p:nvSpPr>
        <p:spPr>
          <a:xfrm>
            <a:off x="6045200" y="3454400"/>
            <a:ext cx="990600" cy="1219200"/>
          </a:xfrm>
          <a:prstGeom prst="foldedCorne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beeswax daemon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rot="5400000">
            <a:off x="8941594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6200000" flipV="1">
            <a:off x="9398794" y="2767807"/>
            <a:ext cx="10668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9169400" y="3378201"/>
            <a:ext cx="1143000" cy="20573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2400" dirty="0" err="1" smtClean="0"/>
              <a:t>gmetad</a:t>
            </a:r>
            <a:endParaRPr lang="en-US" sz="2400" dirty="0"/>
          </a:p>
        </p:txBody>
      </p:sp>
      <p:sp>
        <p:nvSpPr>
          <p:cNvPr id="64" name="Folded Corner 63"/>
          <p:cNvSpPr/>
          <p:nvPr/>
        </p:nvSpPr>
        <p:spPr>
          <a:xfrm>
            <a:off x="9245600" y="3454400"/>
            <a:ext cx="990600" cy="1219200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Ganglia XML</a:t>
            </a:r>
            <a:endParaRPr lang="en-US" sz="1800" dirty="0"/>
          </a:p>
        </p:txBody>
      </p:sp>
      <p:sp>
        <p:nvSpPr>
          <p:cNvPr id="55" name="Rectangle 54"/>
          <p:cNvSpPr/>
          <p:nvPr/>
        </p:nvSpPr>
        <p:spPr>
          <a:xfrm>
            <a:off x="1625600" y="6121400"/>
            <a:ext cx="7010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Hadoop</a:t>
            </a:r>
            <a:endParaRPr lang="en-US" dirty="0" smtClean="0"/>
          </a:p>
          <a:p>
            <a:pPr algn="ctr"/>
            <a:r>
              <a:rPr lang="en-US" dirty="0" smtClean="0"/>
              <a:t>MR / HDFS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397000" y="2540000"/>
            <a:ext cx="91440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Other Code or Services</a:t>
            </a:r>
            <a:endParaRPr lang="en-US" sz="3200" dirty="0"/>
          </a:p>
        </p:txBody>
      </p:sp>
      <p:sp>
        <p:nvSpPr>
          <p:cNvPr id="51" name="TextBox 50"/>
          <p:cNvSpPr txBox="1"/>
          <p:nvPr/>
        </p:nvSpPr>
        <p:spPr>
          <a:xfrm>
            <a:off x="2997200" y="18658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Thrift RPC</a:t>
            </a:r>
            <a:endParaRPr lang="en-US" sz="1800" dirty="0"/>
          </a:p>
        </p:txBody>
      </p:sp>
      <p:sp>
        <p:nvSpPr>
          <p:cNvPr id="53" name="TextBox 52"/>
          <p:cNvSpPr txBox="1"/>
          <p:nvPr/>
        </p:nvSpPr>
        <p:spPr>
          <a:xfrm>
            <a:off x="4402316" y="18658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Thrift RPC</a:t>
            </a:r>
            <a:endParaRPr lang="en-US" sz="1800" dirty="0"/>
          </a:p>
        </p:txBody>
      </p:sp>
      <p:sp>
        <p:nvSpPr>
          <p:cNvPr id="54" name="TextBox 53"/>
          <p:cNvSpPr txBox="1"/>
          <p:nvPr/>
        </p:nvSpPr>
        <p:spPr>
          <a:xfrm>
            <a:off x="5850116" y="18658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Thrift RPC</a:t>
            </a:r>
            <a:endParaRPr lang="en-US" sz="1800" dirty="0"/>
          </a:p>
        </p:txBody>
      </p:sp>
      <p:sp>
        <p:nvSpPr>
          <p:cNvPr id="57" name="TextBox 56"/>
          <p:cNvSpPr txBox="1"/>
          <p:nvPr/>
        </p:nvSpPr>
        <p:spPr>
          <a:xfrm>
            <a:off x="7416800" y="1865868"/>
            <a:ext cx="143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HTTP Proxy</a:t>
            </a:r>
            <a:endParaRPr lang="en-US" sz="1800" dirty="0"/>
          </a:p>
        </p:txBody>
      </p:sp>
      <p:sp>
        <p:nvSpPr>
          <p:cNvPr id="58" name="TextBox 57"/>
          <p:cNvSpPr txBox="1"/>
          <p:nvPr/>
        </p:nvSpPr>
        <p:spPr>
          <a:xfrm>
            <a:off x="9039824" y="1854200"/>
            <a:ext cx="1544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Simple client</a:t>
            </a:r>
            <a:endParaRPr lang="en-US" sz="1800" dirty="0"/>
          </a:p>
        </p:txBody>
      </p:sp>
      <p:cxnSp>
        <p:nvCxnSpPr>
          <p:cNvPr id="59" name="Straight Arrow Connector 58"/>
          <p:cNvCxnSpPr/>
          <p:nvPr/>
        </p:nvCxnSpPr>
        <p:spPr>
          <a:xfrm rot="5400000">
            <a:off x="4674394" y="58158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 flipH="1" flipV="1">
            <a:off x="4902994" y="5816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5400000">
            <a:off x="3225800" y="58158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 flipH="1" flipV="1">
            <a:off x="3454400" y="5816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>
            <a:off x="1778000" y="58158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 flipH="1" flipV="1">
            <a:off x="2006600" y="5816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5400000">
            <a:off x="6122194" y="58158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5400000" flipH="1" flipV="1">
            <a:off x="6350794" y="5816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7721599" y="5815806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 flipH="1" flipV="1">
            <a:off x="7950199" y="5816600"/>
            <a:ext cx="456406" cy="7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93939" y="5588000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Hadoop</a:t>
            </a:r>
            <a:r>
              <a:rPr lang="en-US" sz="1800" dirty="0" smtClean="0"/>
              <a:t> RPC</a:t>
            </a: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Lack of Isolation</a:t>
            </a:r>
          </a:p>
          <a:p>
            <a:pPr lvl="1"/>
            <a:r>
              <a:rPr lang="en-US" dirty="0" smtClean="0"/>
              <a:t>One bad desktop app can kill/hog the entire desktop server </a:t>
            </a:r>
          </a:p>
          <a:p>
            <a:pPr lvl="1"/>
            <a:r>
              <a:rPr lang="en-US" dirty="0" smtClean="0"/>
              <a:t>One bad </a:t>
            </a:r>
            <a:r>
              <a:rPr lang="en-US" dirty="0" err="1" smtClean="0"/>
              <a:t>javascript</a:t>
            </a:r>
            <a:r>
              <a:rPr lang="en-US" dirty="0" smtClean="0"/>
              <a:t> app can kill the entire desktop</a:t>
            </a:r>
          </a:p>
          <a:p>
            <a:r>
              <a:rPr lang="en-US" dirty="0" smtClean="0"/>
              <a:t>Pull architecture</a:t>
            </a:r>
          </a:p>
          <a:p>
            <a:pPr lvl="1"/>
            <a:r>
              <a:rPr lang="en-US" dirty="0" smtClean="0"/>
              <a:t>Currently no framework for push notifications from backend to the front end  (Comet)</a:t>
            </a:r>
          </a:p>
          <a:p>
            <a:pPr lvl="1"/>
            <a:r>
              <a:rPr lang="en-US" dirty="0" smtClean="0"/>
              <a:t>Ex: streaming console data to desktop from backend requires desktop server to poll</a:t>
            </a:r>
          </a:p>
          <a:p>
            <a:r>
              <a:rPr lang="en-US" dirty="0" smtClean="0"/>
              <a:t>Integration with </a:t>
            </a:r>
            <a:r>
              <a:rPr lang="en-US" dirty="0" err="1" smtClean="0"/>
              <a:t>javascript</a:t>
            </a:r>
            <a:r>
              <a:rPr lang="en-US" dirty="0" smtClean="0"/>
              <a:t> presentation layer libraries</a:t>
            </a:r>
          </a:p>
          <a:p>
            <a:pPr lvl="1"/>
            <a:r>
              <a:rPr lang="en-US" dirty="0" smtClean="0"/>
              <a:t>Must be compatible with </a:t>
            </a:r>
            <a:r>
              <a:rPr lang="en-US" dirty="0" err="1" smtClean="0"/>
              <a:t>mootools</a:t>
            </a:r>
            <a:r>
              <a:rPr lang="en-US" dirty="0" smtClean="0"/>
              <a:t>.  (</a:t>
            </a:r>
            <a:r>
              <a:rPr lang="en-US" dirty="0" err="1" smtClean="0"/>
              <a:t>jquery</a:t>
            </a:r>
            <a:r>
              <a:rPr lang="en-US" dirty="0" smtClean="0"/>
              <a:t>/prototype often conflicts)</a:t>
            </a:r>
          </a:p>
          <a:p>
            <a:r>
              <a:rPr lang="en-US" dirty="0" smtClean="0"/>
              <a:t>Still need to understand web programming to build sophisticated user interfaces.</a:t>
            </a:r>
          </a:p>
          <a:p>
            <a:r>
              <a:rPr lang="en-US" dirty="0" smtClean="0"/>
              <a:t>State sharing limitations due to </a:t>
            </a:r>
            <a:r>
              <a:rPr lang="en-US" dirty="0" err="1" smtClean="0"/>
              <a:t>django</a:t>
            </a:r>
            <a:r>
              <a:rPr lang="en-US" dirty="0" smtClean="0"/>
              <a:t> threading limitations.</a:t>
            </a:r>
          </a:p>
          <a:p>
            <a:pPr lvl="1"/>
            <a:r>
              <a:rPr lang="en-US" dirty="0" smtClean="0"/>
              <a:t>No guarantees of state consistency between multiple requests containers</a:t>
            </a:r>
          </a:p>
          <a:p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Requesting a ton of data will retrieve a ton of data.</a:t>
            </a:r>
          </a:p>
          <a:p>
            <a:pPr lvl="1"/>
            <a:r>
              <a:rPr lang="en-US" dirty="0" smtClean="0"/>
              <a:t>Browser </a:t>
            </a:r>
            <a:r>
              <a:rPr lang="en-US" dirty="0" err="1" smtClean="0"/>
              <a:t>javascript</a:t>
            </a:r>
            <a:r>
              <a:rPr lang="en-US" dirty="0" smtClean="0"/>
              <a:t> engines can choke.</a:t>
            </a:r>
          </a:p>
          <a:p>
            <a:pPr lvl="1"/>
            <a:r>
              <a:rPr lang="en-US" dirty="0" smtClean="0"/>
              <a:t>Must implement your own paging mechanisms.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Desktop SDK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Solution Architect Training</a:t>
            </a:r>
            <a:endParaRPr lang="en-US" dirty="0"/>
          </a:p>
        </p:txBody>
      </p:sp>
      <p:pic>
        <p:nvPicPr>
          <p:cNvPr id="26626" name="Picture 2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Cloudera</a:t>
            </a:r>
            <a:r>
              <a:rPr lang="en-US" dirty="0" smtClean="0"/>
              <a:t> Desktop SDK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875" y="1897063"/>
            <a:ext cx="11185525" cy="5364162"/>
          </a:xfrm>
        </p:spPr>
        <p:txBody>
          <a:bodyPr>
            <a:normAutofit/>
          </a:bodyPr>
          <a:lstStyle/>
          <a:p>
            <a:r>
              <a:rPr lang="en-US" dirty="0" err="1" smtClean="0"/>
              <a:t>Cloudera</a:t>
            </a:r>
            <a:r>
              <a:rPr lang="en-US" dirty="0" smtClean="0"/>
              <a:t> Desktop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web application platform </a:t>
            </a:r>
            <a:r>
              <a:rPr lang="en-US" dirty="0" smtClean="0"/>
              <a:t>that uses the </a:t>
            </a:r>
            <a:r>
              <a:rPr lang="en-US" b="1" dirty="0" smtClean="0"/>
              <a:t>desktop metaphor </a:t>
            </a:r>
            <a:r>
              <a:rPr lang="en-US" dirty="0" smtClean="0"/>
              <a:t>to provide a </a:t>
            </a:r>
            <a:r>
              <a:rPr lang="en-US" b="1" dirty="0" smtClean="0"/>
              <a:t>single interface </a:t>
            </a:r>
            <a:r>
              <a:rPr lang="en-US" dirty="0" smtClean="0"/>
              <a:t>and </a:t>
            </a:r>
            <a:r>
              <a:rPr lang="en-US" b="1" dirty="0" smtClean="0"/>
              <a:t>consistent user experience </a:t>
            </a:r>
            <a:r>
              <a:rPr lang="en-US" dirty="0" smtClean="0"/>
              <a:t>to monitor and control an enterprise’s cluster resources.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Cloudera</a:t>
            </a:r>
            <a:r>
              <a:rPr lang="en-US" dirty="0" smtClean="0"/>
              <a:t> Desktop Software Development Kit (SDK)</a:t>
            </a:r>
          </a:p>
          <a:p>
            <a:pPr lvl="1"/>
            <a:r>
              <a:rPr lang="en-US" dirty="0" smtClean="0"/>
              <a:t>A set of tools and framework APIs for developing and installing custom </a:t>
            </a:r>
            <a:r>
              <a:rPr lang="en-US" dirty="0" err="1" smtClean="0"/>
              <a:t>Cloudera</a:t>
            </a:r>
            <a:r>
              <a:rPr lang="en-US" dirty="0" smtClean="0"/>
              <a:t> Desktop Apps</a:t>
            </a:r>
          </a:p>
          <a:p>
            <a:pPr lvl="1"/>
            <a:r>
              <a:rPr lang="en-US" dirty="0" smtClean="0"/>
              <a:t>It takes advantage of the extensible modular architecture of the </a:t>
            </a:r>
            <a:r>
              <a:rPr lang="en-US" dirty="0" err="1" smtClean="0"/>
              <a:t>Cloudera</a:t>
            </a:r>
            <a:r>
              <a:rPr lang="en-US" dirty="0" smtClean="0"/>
              <a:t> Desktop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Web application </a:t>
            </a:r>
          </a:p>
          <a:p>
            <a:pPr lvl="1"/>
            <a:r>
              <a:rPr lang="en-US" dirty="0" smtClean="0"/>
              <a:t>Use standard web applications security mechanisms</a:t>
            </a:r>
          </a:p>
          <a:p>
            <a:r>
              <a:rPr lang="en-US" dirty="0" smtClean="0"/>
              <a:t>Client pull model</a:t>
            </a:r>
          </a:p>
          <a:p>
            <a:pPr lvl="1"/>
            <a:r>
              <a:rPr lang="en-US" dirty="0" smtClean="0"/>
              <a:t>URLs requests are function calls, web pages are results</a:t>
            </a:r>
          </a:p>
          <a:p>
            <a:r>
              <a:rPr lang="en-US" dirty="0" smtClean="0"/>
              <a:t>Model View Controller-</a:t>
            </a:r>
            <a:r>
              <a:rPr lang="en-US" dirty="0" err="1" smtClean="0"/>
              <a:t>ish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Separation of presentation, navigation and model generation concerns.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slide deck compliments the SDK documentation supplied by the Desktop team.  To get the SDK documentation, follow these steps:</a:t>
            </a:r>
          </a:p>
          <a:p>
            <a:pPr lvl="1"/>
            <a:r>
              <a:rPr lang="en-US" dirty="0" smtClean="0"/>
              <a:t>Clone </a:t>
            </a:r>
            <a:r>
              <a:rPr lang="en-US" dirty="0" smtClean="0">
                <a:hlinkClick r:id="rId2"/>
              </a:rPr>
              <a:t>http://git.sf.cloudera.com/index.cgi/desktop.git/</a:t>
            </a:r>
            <a:endParaRPr lang="en-US" dirty="0" smtClean="0"/>
          </a:p>
          <a:p>
            <a:pPr lvl="1"/>
            <a:r>
              <a:rPr lang="en-US" dirty="0" smtClean="0"/>
              <a:t>Go to docs/</a:t>
            </a:r>
            <a:r>
              <a:rPr lang="en-US" dirty="0" err="1" smtClean="0"/>
              <a:t>sdk</a:t>
            </a:r>
            <a:endParaRPr lang="en-US" dirty="0" smtClean="0"/>
          </a:p>
          <a:p>
            <a:pPr lvl="1"/>
            <a:r>
              <a:rPr lang="en-US" dirty="0" smtClean="0"/>
              <a:t>Compile the </a:t>
            </a:r>
            <a:r>
              <a:rPr lang="en-US" dirty="0" err="1" smtClean="0"/>
              <a:t>sdk.md</a:t>
            </a:r>
            <a:r>
              <a:rPr lang="en-US" dirty="0" smtClean="0"/>
              <a:t> (markdown) file, or read it in its original form</a:t>
            </a:r>
          </a:p>
          <a:p>
            <a:pPr lvl="1"/>
            <a:r>
              <a:rPr lang="en-US" dirty="0" smtClean="0"/>
              <a:t>Or view the doc here: </a:t>
            </a:r>
            <a:r>
              <a:rPr lang="en-US" dirty="0" smtClean="0">
                <a:hlinkClick r:id="rId3"/>
              </a:rPr>
              <a:t>http://git.sf.cloudera.com/index.cgi/desktop.git/tree/docs/sdk/sdk.md</a:t>
            </a:r>
            <a:endParaRPr lang="en-US" dirty="0" smtClean="0"/>
          </a:p>
          <a:p>
            <a:r>
              <a:rPr lang="en-US" dirty="0" smtClean="0"/>
              <a:t>This deck provides an overview of the components of a</a:t>
            </a:r>
            <a:r>
              <a:rPr lang="en-US" dirty="0" smtClean="0"/>
              <a:t> Cloudera Desktop </a:t>
            </a:r>
            <a:r>
              <a:rPr lang="en-US" dirty="0" smtClean="0"/>
              <a:t>app and how they interact.   Start here and then consult the Cloudera Desktop SDK  documentation for more details and stepping through building and installing an app.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What is the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Cloudera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Desktop SDK?</a:t>
            </a:r>
          </a:p>
          <a:p>
            <a:endParaRPr lang="en-US" dirty="0" smtClean="0"/>
          </a:p>
          <a:p>
            <a:r>
              <a:rPr lang="en-US" dirty="0" smtClean="0"/>
              <a:t>Anatomy of a </a:t>
            </a:r>
            <a:r>
              <a:rPr lang="en-US" dirty="0" err="1" smtClean="0"/>
              <a:t>Cloudera</a:t>
            </a:r>
            <a:r>
              <a:rPr lang="en-US" dirty="0" smtClean="0"/>
              <a:t> Desktop App</a:t>
            </a:r>
          </a:p>
          <a:p>
            <a:endParaRPr lang="en-US" dirty="0" smtClean="0"/>
          </a:p>
          <a:p>
            <a:r>
              <a:rPr lang="en-US" dirty="0" smtClean="0"/>
              <a:t>Example Services</a:t>
            </a:r>
          </a:p>
          <a:p>
            <a:endParaRPr lang="en-US" dirty="0" smtClean="0"/>
          </a:p>
          <a:p>
            <a:r>
              <a:rPr lang="en-US" dirty="0" smtClean="0"/>
              <a:t>Limitations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Cloudera</a:t>
            </a:r>
            <a:r>
              <a:rPr lang="en-US" dirty="0" smtClean="0"/>
              <a:t> Desktop App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and Technology Stack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68400" y="5740400"/>
            <a:ext cx="2819400" cy="1600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Backend Servers </a:t>
            </a:r>
          </a:p>
        </p:txBody>
      </p:sp>
      <p:sp>
        <p:nvSpPr>
          <p:cNvPr id="5" name="Rectangle 4"/>
          <p:cNvSpPr/>
          <p:nvPr/>
        </p:nvSpPr>
        <p:spPr>
          <a:xfrm>
            <a:off x="1168400" y="3759200"/>
            <a:ext cx="2819400" cy="1905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Cloudera</a:t>
            </a:r>
            <a:r>
              <a:rPr lang="en-US" dirty="0" smtClean="0"/>
              <a:t> Desktop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1168400" y="2159000"/>
            <a:ext cx="2819400" cy="1524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Browser</a:t>
            </a:r>
          </a:p>
        </p:txBody>
      </p:sp>
      <p:sp>
        <p:nvSpPr>
          <p:cNvPr id="7" name="Rectangle 6"/>
          <p:cNvSpPr/>
          <p:nvPr/>
        </p:nvSpPr>
        <p:spPr>
          <a:xfrm>
            <a:off x="4548798" y="21590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MooTools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48798" y="26924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48798" y="3225800"/>
            <a:ext cx="22098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HTML/CSS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548798" y="3759200"/>
            <a:ext cx="2209800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Mako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548798" y="4292600"/>
            <a:ext cx="2209800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Django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4548798" y="4826000"/>
            <a:ext cx="2209800" cy="457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4548798" y="5740400"/>
            <a:ext cx="2209800" cy="45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RPC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4548798" y="6273800"/>
            <a:ext cx="2209800" cy="1066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Existing service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8331200" y="6350000"/>
            <a:ext cx="3429000" cy="1066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Existing service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8331200" y="5892800"/>
            <a:ext cx="3429000" cy="4572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RPC Server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8331200" y="5359400"/>
            <a:ext cx="34290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RPC Client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8331200" y="4292600"/>
            <a:ext cx="3429000" cy="9906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Django</a:t>
            </a:r>
            <a:r>
              <a:rPr lang="en-US" dirty="0" smtClean="0"/>
              <a:t> callbacks</a:t>
            </a:r>
            <a:endParaRPr lang="en-US" dirty="0"/>
          </a:p>
        </p:txBody>
      </p:sp>
      <p:sp>
        <p:nvSpPr>
          <p:cNvPr id="49" name="Rectangle 48"/>
          <p:cNvSpPr/>
          <p:nvPr/>
        </p:nvSpPr>
        <p:spPr>
          <a:xfrm>
            <a:off x="8331200" y="3759200"/>
            <a:ext cx="3429000" cy="4572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Mako</a:t>
            </a:r>
            <a:r>
              <a:rPr lang="en-US" dirty="0" smtClean="0"/>
              <a:t> Templates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168400" y="1549400"/>
            <a:ext cx="104054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Tier 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521200" y="1549400"/>
            <a:ext cx="28469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Technologies 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 rot="16200000">
            <a:off x="6282348" y="2711450"/>
            <a:ext cx="15621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JFrame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255000" y="1549400"/>
            <a:ext cx="265489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Desktop App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8331200" y="3225800"/>
            <a:ext cx="34290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CSS Tags</a:t>
            </a:r>
            <a:endParaRPr lang="en-US" dirty="0"/>
          </a:p>
        </p:txBody>
      </p:sp>
      <p:sp>
        <p:nvSpPr>
          <p:cNvPr id="59" name="Can 58"/>
          <p:cNvSpPr/>
          <p:nvPr/>
        </p:nvSpPr>
        <p:spPr>
          <a:xfrm>
            <a:off x="3302000" y="4902200"/>
            <a:ext cx="609600" cy="685800"/>
          </a:xfrm>
          <a:prstGeom prst="ca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db</a:t>
            </a:r>
            <a:endParaRPr lang="en-US" sz="2400" dirty="0"/>
          </a:p>
        </p:txBody>
      </p:sp>
      <p:sp>
        <p:nvSpPr>
          <p:cNvPr id="60" name="Rectangle 59"/>
          <p:cNvSpPr/>
          <p:nvPr/>
        </p:nvSpPr>
        <p:spPr>
          <a:xfrm>
            <a:off x="8331200" y="2692400"/>
            <a:ext cx="2438400" cy="457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 JS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Cloudera</a:t>
            </a:r>
            <a:r>
              <a:rPr lang="en-US" dirty="0" smtClean="0"/>
              <a:t> Desktop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trace through a desktop request:</a:t>
            </a:r>
          </a:p>
          <a:p>
            <a:pPr lvl="1"/>
            <a:r>
              <a:rPr lang="en-US" dirty="0" smtClean="0"/>
              <a:t>Controller </a:t>
            </a:r>
          </a:p>
          <a:p>
            <a:pPr lvl="2"/>
            <a:r>
              <a:rPr lang="en-US" dirty="0" err="1" smtClean="0"/>
              <a:t>Django</a:t>
            </a:r>
            <a:r>
              <a:rPr lang="en-US" dirty="0" smtClean="0"/>
              <a:t> / Python.  </a:t>
            </a:r>
            <a:r>
              <a:rPr lang="en-US" dirty="0" err="1" smtClean="0"/>
              <a:t>Django</a:t>
            </a:r>
            <a:r>
              <a:rPr lang="en-US" dirty="0" smtClean="0"/>
              <a:t> calls these things views.</a:t>
            </a:r>
          </a:p>
          <a:p>
            <a:pPr lvl="1"/>
            <a:r>
              <a:rPr lang="en-US" dirty="0" smtClean="0"/>
              <a:t>View </a:t>
            </a:r>
          </a:p>
          <a:p>
            <a:pPr lvl="2"/>
            <a:r>
              <a:rPr lang="en-US" dirty="0" smtClean="0"/>
              <a:t>HTML/CSS/</a:t>
            </a:r>
            <a:r>
              <a:rPr lang="en-US" dirty="0" err="1" smtClean="0"/>
              <a:t>Javascript</a:t>
            </a:r>
            <a:r>
              <a:rPr lang="en-US" dirty="0" smtClean="0"/>
              <a:t> via </a:t>
            </a:r>
            <a:r>
              <a:rPr lang="en-US" dirty="0" err="1" smtClean="0"/>
              <a:t>MooTools</a:t>
            </a:r>
            <a:r>
              <a:rPr lang="en-US" dirty="0" smtClean="0"/>
              <a:t> and </a:t>
            </a:r>
            <a:r>
              <a:rPr lang="en-US" dirty="0" err="1" smtClean="0"/>
              <a:t>Mako</a:t>
            </a:r>
            <a:endParaRPr lang="en-US" dirty="0" smtClean="0"/>
          </a:p>
          <a:p>
            <a:pPr lvl="2"/>
            <a:r>
              <a:rPr lang="en-US" dirty="0" err="1" smtClean="0"/>
              <a:t>Cloudera</a:t>
            </a:r>
            <a:r>
              <a:rPr lang="en-US" dirty="0" smtClean="0"/>
              <a:t> Desktop Application Tags (</a:t>
            </a:r>
            <a:r>
              <a:rPr lang="en-US" dirty="0" err="1" smtClean="0"/>
              <a:t>Jframe</a:t>
            </a:r>
            <a:r>
              <a:rPr lang="en-US" dirty="0" smtClean="0"/>
              <a:t>/CCS tags)</a:t>
            </a:r>
          </a:p>
          <a:p>
            <a:pPr lvl="1"/>
            <a:r>
              <a:rPr lang="en-US" dirty="0" smtClean="0"/>
              <a:t>Model </a:t>
            </a:r>
          </a:p>
          <a:p>
            <a:pPr lvl="2"/>
            <a:r>
              <a:rPr lang="en-US" dirty="0" smtClean="0"/>
              <a:t>Python. Could be a python program.</a:t>
            </a:r>
          </a:p>
          <a:p>
            <a:pPr lvl="2"/>
            <a:r>
              <a:rPr lang="en-US" dirty="0" smtClean="0"/>
              <a:t>RPC. Could be some existing service (</a:t>
            </a:r>
            <a:r>
              <a:rPr lang="en-US" dirty="0" err="1" smtClean="0"/>
              <a:t>hadoop</a:t>
            </a:r>
            <a:r>
              <a:rPr lang="en-US" dirty="0" smtClean="0"/>
              <a:t> TT, NN, Hive, Flume, etc)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This deck gives an overview, look at lib’s doc for more specifics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me-Vision">
  <a:themeElements>
    <a:clrScheme name="Ope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pe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Op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">
  <a:themeElements>
    <a:clrScheme name="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Flume-Vision</Template>
  <TotalTime>9538</TotalTime>
  <Pages>0</Pages>
  <Words>1028</Words>
  <Characters>0</Characters>
  <Application>Microsoft Macintosh PowerPoint</Application>
  <PresentationFormat>Custom</PresentationFormat>
  <Lines>0</Lines>
  <Paragraphs>215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Flume-Vision</vt:lpstr>
      <vt:lpstr>Title</vt:lpstr>
      <vt:lpstr>Custom Design</vt:lpstr>
      <vt:lpstr>Slide 1</vt:lpstr>
      <vt:lpstr>Desktop SDK</vt:lpstr>
      <vt:lpstr>Cloudera Desktop SDK</vt:lpstr>
      <vt:lpstr>Design Principles</vt:lpstr>
      <vt:lpstr>Context</vt:lpstr>
      <vt:lpstr>Outline</vt:lpstr>
      <vt:lpstr>Anatomy of a Cloudera Desktop App</vt:lpstr>
      <vt:lpstr>Architecture and Technology Stack</vt:lpstr>
      <vt:lpstr>Anatomy of a Cloudera Desktop App</vt:lpstr>
      <vt:lpstr>Django Request Cliff’s Notes</vt:lpstr>
      <vt:lpstr>Mako Templating Cliff’s Notes</vt:lpstr>
      <vt:lpstr>Presentation Layer Cliff’s Notes</vt:lpstr>
      <vt:lpstr>Presentation Styling Cliff’s Notes</vt:lpstr>
      <vt:lpstr>Backend Service Architecture Cliff’s notes</vt:lpstr>
      <vt:lpstr>Example Services</vt:lpstr>
      <vt:lpstr>Example Application Backend Implementations</vt:lpstr>
      <vt:lpstr>Limitations</vt:lpstr>
      <vt:lpstr>Limitations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</dc:creator>
  <cp:lastModifiedBy>Alex Loddengaard</cp:lastModifiedBy>
  <cp:revision>222</cp:revision>
  <dcterms:created xsi:type="dcterms:W3CDTF">2010-03-19T20:55:50Z</dcterms:created>
  <dcterms:modified xsi:type="dcterms:W3CDTF">2010-03-19T20:56:49Z</dcterms:modified>
</cp:coreProperties>
</file>